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9" r:id="rId3"/>
    <p:sldId id="283" r:id="rId4"/>
    <p:sldId id="269" r:id="rId5"/>
    <p:sldId id="263" r:id="rId6"/>
    <p:sldId id="264" r:id="rId7"/>
    <p:sldId id="265" r:id="rId8"/>
    <p:sldId id="266" r:id="rId9"/>
    <p:sldId id="267" r:id="rId10"/>
    <p:sldId id="270" r:id="rId11"/>
    <p:sldId id="261" r:id="rId12"/>
    <p:sldId id="271" r:id="rId13"/>
    <p:sldId id="272" r:id="rId14"/>
    <p:sldId id="273" r:id="rId15"/>
    <p:sldId id="297" r:id="rId16"/>
    <p:sldId id="274" r:id="rId17"/>
    <p:sldId id="275" r:id="rId18"/>
    <p:sldId id="276" r:id="rId19"/>
    <p:sldId id="277" r:id="rId20"/>
    <p:sldId id="278" r:id="rId21"/>
    <p:sldId id="286" r:id="rId22"/>
    <p:sldId id="287" r:id="rId23"/>
    <p:sldId id="290" r:id="rId24"/>
    <p:sldId id="288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299" r:id="rId33"/>
    <p:sldId id="30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626F-9A1E-42AE-B823-5499C60F9F00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B89B7-A3FF-44D9-AFA4-02906882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F56877-6007-46D1-BD78-924A80E6C279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DD6C39-7A5A-4815-9F84-9F3468D33D2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6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6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6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6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661A9-B796-4A37-8DFD-17B7E2926931}" type="datetimeFigureOut">
              <a:rPr lang="en-US" smtClean="0"/>
              <a:t>10/08/2018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89C7-3FCF-472C-BEFB-5C4A257FE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VI: </a:t>
            </a:r>
            <a:b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MẠNG KHOA HỌC CÔNG NGHỆ VÀ XU THẾ TOÀN CẦU HÓA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Bài10: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 MẠNG KHOA HỌC CÔNG NGHỆ VÀ XU THẾ TOÀN CẦU HÓA NỮA SAU THẾ KỈ XX</a:t>
            </a:r>
          </a:p>
        </p:txBody>
      </p:sp>
    </p:spTree>
    <p:extLst>
      <p:ext uri="{BB962C8B-B14F-4D97-AF65-F5344CB8AC3E}">
        <p14:creationId xmlns:p14="http://schemas.microsoft.com/office/powerpoint/2010/main" val="4265980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̀ du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Vũ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̣  Neil Armstrong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chuyến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Apolo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520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03" y="5707626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Vinasat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ToÃ n cáº£nh vá» tinh Vinasat-2 vÃ o quá»¹ Äáº¡o an toÃ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2971800" cy="715963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i="1" u="sng" smtClean="0">
                <a:latin typeface="Times New Roman" pitchFamily="18" charset="0"/>
                <a:cs typeface="Times New Roman" pitchFamily="18" charset="0"/>
              </a:rPr>
              <a:t>Tác động: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2209800" cy="76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+ Tích cực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19812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Tăng năng suất lao động.</a:t>
            </a:r>
            <a:endParaRPr lang="en-US" sz="3000"/>
          </a:p>
        </p:txBody>
      </p:sp>
      <p:pic>
        <p:nvPicPr>
          <p:cNvPr id="7" name="Picture 18" descr="Kết quả hình ảnh cho tác &amp;dstrok;ộng của cách mạng khoa học công ngh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Kết quả hình ảnh cho tác &amp;dstrok;ộng của cách mạng khoa học công ngh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914400" y="5105400"/>
            <a:ext cx="800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000" dirty="0"/>
          </a:p>
        </p:txBody>
      </p:sp>
      <p:sp>
        <p:nvSpPr>
          <p:cNvPr id="12296" name="AutoShape 13" descr="Kết quả hình ảnh cho dịch vụ &amp;abreve;n u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AutoShape 15" descr="Kết quả hình ảnh cho dịch vụ &amp;abreve;n u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AutoShape 17" descr="Kết quả hình ảnh cho dịch vụ &amp;abreve;n uống"/>
          <p:cNvSpPr>
            <a:spLocks noChangeAspect="1" noChangeArrowheads="1"/>
          </p:cNvSpPr>
          <p:nvPr/>
        </p:nvSpPr>
        <p:spPr bwMode="auto">
          <a:xfrm>
            <a:off x="155575" y="-1622425"/>
            <a:ext cx="6705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AutoShape 19" descr="Kết quả hình ảnh cho dịch vụ &amp;abreve;n uống"/>
          <p:cNvSpPr>
            <a:spLocks noChangeAspect="1" noChangeArrowheads="1"/>
          </p:cNvSpPr>
          <p:nvPr/>
        </p:nvSpPr>
        <p:spPr bwMode="auto">
          <a:xfrm>
            <a:off x="0" y="-1690688"/>
            <a:ext cx="6705600" cy="33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0" name="Picture 20" descr="C:\Users\ADMIN\Downloads\Tiện-ích-chung-cư-flc-36-phạm-hù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AutoShape 22" descr="Kết quả hình ảnh cho dân cư &amp;dstrok;ô th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304" name="Picture 16" descr="Kết quả hình ảnh cho ch&amp;abreve;m sóc sức khỏe con ng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7433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140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  <p:bldP spid="6" grpId="0" autoUpdateAnimBg="0"/>
      <p:bldP spid="1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2" descr="Kết quả hình ảnh cho tác &amp;dstrok;ộng của cách mạng khoa học công ngh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667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0" descr="Kết quả hình ảnh cho chất lượng nguồn nhân lực việt nam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28600" y="2438400"/>
            <a:ext cx="4724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- Làm thay đổi cơ cấu dân cư, chất lượng giáo dục và nguồn nhân lực...</a:t>
            </a:r>
            <a:endParaRPr lang="en-US" sz="2800"/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228600" y="6019800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Kinh tế thế giới ngày càng được quốc tế hóa cao.</a:t>
            </a:r>
          </a:p>
        </p:txBody>
      </p:sp>
      <p:sp>
        <p:nvSpPr>
          <p:cNvPr id="13318" name="AutoShape 13" descr="Kết quả hình ảnh cho thương mại &amp;dstrok;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2" name="Picture 15" descr="Kết quả hình ảnh cho thương mại &amp;dstrok;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434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Kết quả hình ảnh cho công nghiệp và dịch v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Kết quả hình ảnh cho công nghiệp và dịch vụ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73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5" descr="Kết quả hình ảnh cho công nghiệp và dịch vụ"/>
          <p:cNvSpPr>
            <a:spLocks noChangeAspect="1" noChangeArrowheads="1"/>
          </p:cNvSpPr>
          <p:nvPr/>
        </p:nvSpPr>
        <p:spPr bwMode="auto">
          <a:xfrm>
            <a:off x="155575" y="-1333500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AutoShape 17" descr="Kết quả hình ảnh cho công nghiệp và dịch v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0" name="Picture 18" descr="C:\Users\ADMIN\Downloads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3886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264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800600" y="6096000"/>
            <a:ext cx="4173538" cy="533400"/>
          </a:xfrm>
        </p:spPr>
        <p:txBody>
          <a:bodyPr/>
          <a:lstStyle/>
          <a:p>
            <a:pPr lvl="1" algn="just">
              <a:buFontTx/>
              <a:buChar char="-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Bệnh tật hiểm nghèo.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28600" y="152400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Tiêu cực: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19600" y="2133600"/>
            <a:ext cx="4440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10" descr="Kết quả hình ảnh cho tai nạn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7898"/>
            <a:ext cx="396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Kết quả hình ảnh cho cá chết ở miền trung form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886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52800" y="31242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2"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Ô nhiễm môi trường, trái đất nóng lên.</a:t>
            </a:r>
          </a:p>
        </p:txBody>
      </p:sp>
      <p:sp>
        <p:nvSpPr>
          <p:cNvPr id="14345" name="AutoShape 4" descr="Kết quả hình ảnh cho bệnh ung thư"/>
          <p:cNvSpPr>
            <a:spLocks noChangeAspect="1" noChangeArrowheads="1"/>
          </p:cNvSpPr>
          <p:nvPr/>
        </p:nvSpPr>
        <p:spPr bwMode="auto">
          <a:xfrm>
            <a:off x="155575" y="-1393825"/>
            <a:ext cx="38766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AutoShape 8" descr="Kết quả hình ảnh cho bệnh ung th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26" name="Picture 10" descr="Kết quả hình ảnh cho v&amp;utilde; khí hủy d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886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90600" y="6096000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Vũ khí hủy diệt.</a:t>
            </a:r>
          </a:p>
        </p:txBody>
      </p:sp>
      <p:pic>
        <p:nvPicPr>
          <p:cNvPr id="14354" name="Picture 18" descr="Kết quả hình ảnh cho bệnh hiểm nghè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4191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áº¿t quáº£ hÃ¬nh áº£nh cho Tai naÌ£n lao ÄÃ´Ì£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04"/>
            <a:ext cx="5105400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090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5" name="Picture 3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497388"/>
            <a:ext cx="1119187" cy="7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481513"/>
            <a:ext cx="1098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4381500"/>
            <a:ext cx="1169987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022725"/>
            <a:ext cx="125412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967163"/>
            <a:ext cx="534988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362325"/>
            <a:ext cx="18335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417888"/>
            <a:ext cx="1789113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3003550"/>
            <a:ext cx="21288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513013"/>
            <a:ext cx="21685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428875"/>
            <a:ext cx="1479550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413125"/>
            <a:ext cx="674687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892425"/>
            <a:ext cx="1614488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968500"/>
            <a:ext cx="2078038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1584325"/>
            <a:ext cx="1344612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363663"/>
            <a:ext cx="1093788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563688"/>
            <a:ext cx="1738313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38313"/>
            <a:ext cx="1684337" cy="14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850"/>
            <a:ext cx="2587625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311650"/>
            <a:ext cx="22987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048125"/>
            <a:ext cx="74453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897313"/>
            <a:ext cx="3133725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3508375"/>
            <a:ext cx="2347912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2892425"/>
            <a:ext cx="182403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1824038"/>
            <a:ext cx="2028825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1954213"/>
            <a:ext cx="16446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474788"/>
            <a:ext cx="2578100" cy="6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858963"/>
            <a:ext cx="2038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617788"/>
            <a:ext cx="1344613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-549275"/>
            <a:ext cx="9144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en-US" sz="3600" b="1" u="sng">
              <a:latin typeface="VNI-Times" pitchFamily="2" charset="0"/>
            </a:endParaRPr>
          </a:p>
          <a:p>
            <a:pPr algn="ctr" eaLnBrk="0" hangingPunct="0"/>
            <a:endParaRPr lang="en-US" sz="2000" b="1" u="sng">
              <a:latin typeface="VNI-Times" pitchFamily="2" charset="0"/>
            </a:endParaRPr>
          </a:p>
          <a:p>
            <a:pPr algn="ctr" eaLnBrk="0" hangingPunct="0"/>
            <a:endParaRPr lang="en-US" sz="3600" b="1">
              <a:latin typeface="VNI-Times" pitchFamily="2" charset="0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5715000" y="6324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Arial Black" pitchFamily="34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096000" y="5410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0069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8493125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C:\Users\MayTinhDucDung\Desktop\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" y="1219200"/>
            <a:ext cx="466540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Picture 3" descr="C:\Users\MayTinhDucDung\Desktop\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05" y="1295400"/>
            <a:ext cx="4381500" cy="40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52400"/>
            <a:ext cx="876300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"/>
            <a:ext cx="7543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9550"/>
            <a:ext cx="4953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10" descr="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4600"/>
            <a:ext cx="533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 descr="150px-Bill_Gates_2004_c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452688"/>
            <a:ext cx="317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5" name="Text Box 7"/>
          <p:cNvSpPr txBox="1">
            <a:spLocks noChangeArrowheads="1"/>
          </p:cNvSpPr>
          <p:nvPr/>
        </p:nvSpPr>
        <p:spPr bwMode="auto">
          <a:xfrm>
            <a:off x="533400" y="6338888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Bill Gates </a:t>
            </a:r>
          </a:p>
        </p:txBody>
      </p:sp>
      <p:sp>
        <p:nvSpPr>
          <p:cNvPr id="138246" name="Text Box 9"/>
          <p:cNvSpPr txBox="1">
            <a:spLocks noChangeArrowheads="1"/>
          </p:cNvSpPr>
          <p:nvPr/>
        </p:nvSpPr>
        <p:spPr bwMode="auto">
          <a:xfrm>
            <a:off x="4648200" y="6262688"/>
            <a:ext cx="449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Trô së Microsoft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28600"/>
            <a:ext cx="815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6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38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191000"/>
            <a:ext cx="89916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584775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NỘI DUNG BÀI HỌC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95" y="2133600"/>
            <a:ext cx="409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Nguồn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gốc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665" y="2819400"/>
            <a:ext cx="540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tựu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413" y="3538917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22315" y="1426664"/>
            <a:ext cx="7619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3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304800" y="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latin typeface=".VnTime" pitchFamily="34" charset="0"/>
                <a:cs typeface="Arial" charset="0"/>
              </a:rPr>
              <a:t>C¸c tæ chøc liªn kÕt quèc tÕ vµ khu vùc</a:t>
            </a:r>
          </a:p>
        </p:txBody>
      </p:sp>
      <p:pic>
        <p:nvPicPr>
          <p:cNvPr id="139267" name="Picture 5" descr="I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13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0" y="3581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imf</a:t>
            </a:r>
          </a:p>
        </p:txBody>
      </p:sp>
      <p:pic>
        <p:nvPicPr>
          <p:cNvPr id="139269" name="Picture 7" descr="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2667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0" name="Text Box 8"/>
          <p:cNvSpPr txBox="1">
            <a:spLocks noChangeArrowheads="1"/>
          </p:cNvSpPr>
          <p:nvPr/>
        </p:nvSpPr>
        <p:spPr bwMode="auto">
          <a:xfrm>
            <a:off x="2362200" y="31242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wb</a:t>
            </a:r>
          </a:p>
        </p:txBody>
      </p:sp>
      <p:pic>
        <p:nvPicPr>
          <p:cNvPr id="139271" name="Picture 9" descr="W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3429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72" name="Text Box 10"/>
          <p:cNvSpPr txBox="1">
            <a:spLocks noChangeArrowheads="1"/>
          </p:cNvSpPr>
          <p:nvPr/>
        </p:nvSpPr>
        <p:spPr bwMode="auto">
          <a:xfrm>
            <a:off x="838200" y="6400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.VnTimeH" pitchFamily="34" charset="0"/>
                <a:cs typeface="Arial" charset="0"/>
              </a:rPr>
              <a:t>wto</a:t>
            </a:r>
          </a:p>
        </p:txBody>
      </p:sp>
      <p:pic>
        <p:nvPicPr>
          <p:cNvPr id="13927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4800600" y="61722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>
                <a:latin typeface="Times New Roman" pitchFamily="18" charset="0"/>
              </a:rPr>
              <a:t>Việt Nam kí nghị định gia nhập WTO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4802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8" grpId="0"/>
      <p:bldP spid="139270" grpId="0"/>
      <p:bldP spid="139272" grpId="0"/>
      <p:bldP spid="1392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10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63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7924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751388"/>
            <a:ext cx="8096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4373563"/>
            <a:ext cx="649287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489325"/>
            <a:ext cx="1181100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252788"/>
            <a:ext cx="2592387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214688"/>
            <a:ext cx="3205162" cy="29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625725"/>
            <a:ext cx="2917825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954338"/>
            <a:ext cx="715963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2298700"/>
            <a:ext cx="27400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2013"/>
            <a:ext cx="21272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066800"/>
            <a:ext cx="3495675" cy="14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328863"/>
            <a:ext cx="779462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2870200"/>
            <a:ext cx="1254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398963"/>
            <a:ext cx="3178175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3563"/>
            <a:ext cx="3235325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4041775"/>
            <a:ext cx="30511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3489325"/>
            <a:ext cx="286385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489325"/>
            <a:ext cx="954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371600"/>
            <a:ext cx="27209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33" y="2328864"/>
            <a:ext cx="1387284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28963"/>
            <a:ext cx="1066800" cy="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794" y="152400"/>
            <a:ext cx="6172200" cy="9144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968" y="1941871"/>
            <a:ext cx="3048000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7489" y="1976507"/>
            <a:ext cx="273800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748549"/>
            <a:ext cx="914400" cy="18140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1" y="3748550"/>
            <a:ext cx="914400" cy="18140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1234" y="3723968"/>
            <a:ext cx="1124766" cy="18386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13493" y="3723967"/>
            <a:ext cx="944707" cy="18386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33900" y="1066800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33900" y="1519307"/>
            <a:ext cx="2289464" cy="46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130136" y="1519307"/>
            <a:ext cx="24037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07007" y="1519307"/>
            <a:ext cx="0" cy="4225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4670" y="1484670"/>
            <a:ext cx="0" cy="491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2"/>
          </p:cNvCxnSpPr>
          <p:nvPr/>
        </p:nvCxnSpPr>
        <p:spPr>
          <a:xfrm>
            <a:off x="2169968" y="2856271"/>
            <a:ext cx="0" cy="45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30136" y="3342968"/>
            <a:ext cx="1162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71942" y="3382297"/>
            <a:ext cx="1192607" cy="294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43394" y="3401962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291069" y="3367549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6" idx="2"/>
          </p:cNvCxnSpPr>
          <p:nvPr/>
        </p:nvCxnSpPr>
        <p:spPr>
          <a:xfrm>
            <a:off x="6906491" y="2890907"/>
            <a:ext cx="0" cy="4294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868316" y="3364643"/>
            <a:ext cx="990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58916" y="3342968"/>
            <a:ext cx="10945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8316" y="3397046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942721" y="3342968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06795" y="3748549"/>
            <a:ext cx="931606" cy="18140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43484" y="3723967"/>
            <a:ext cx="1124766" cy="18386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77063" y="3283975"/>
            <a:ext cx="0" cy="4989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906491" y="3329449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90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307529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579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Quốc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khởi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đầu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học-kĩ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7401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Đức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87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Nhật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Bản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57200" y="3723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Đức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1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60020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00839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03006" y="1676400"/>
            <a:ext cx="7755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39877" y="2738229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39877" y="34290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40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019" y="4008792"/>
            <a:ext cx="7809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51929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82926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767" y="3244334"/>
            <a:ext cx="7706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2087562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hoc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5180300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905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105835"/>
            <a:ext cx="960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962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99541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8" y="228600"/>
            <a:ext cx="9065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quả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XX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là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718899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393429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566" y="203103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9666" y="228600"/>
            <a:ext cx="9011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diễn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cuộc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là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566" y="258089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985" y="1378150"/>
            <a:ext cx="8114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566" y="31602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Rôbốt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397674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Là quá trình tăng lên mạnh mẽ những mối liên hệ giữa các quốc gia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Toàn cầu hóa được hiểu như thế nào là đúng nhất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728" y="2367171"/>
            <a:ext cx="78092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Là quá trình tăng lên mạnh mẽ những ảnh hưởng lẫn nhau giữa các quốc gia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851" y="3314325"/>
            <a:ext cx="8753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Là quá trình tăng lên mạnh mẽ những ảnh hưởng, tác động, phụ thuộc lẫn nhau của các khu vực, các quốc gia.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4196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Là quá trình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phụ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thuộc lẫn nhau giữa các quốc gia.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2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76400"/>
            <a:ext cx="8534400" cy="54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6457950" algn="l"/>
              </a:tabLst>
            </a:pP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̣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đời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các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̉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chức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kết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tê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́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23911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+mj-lt"/>
              </a:rPr>
              <a:t>Câu </a:t>
            </a:r>
            <a:r>
              <a:rPr lang="en-US" sz="3200" b="1" dirty="0" smtClean="0">
                <a:latin typeface="+mj-lt"/>
              </a:rPr>
              <a:t>8</a:t>
            </a:r>
            <a:r>
              <a:rPr lang="vi-VN" sz="3200" b="1" dirty="0" smtClean="0">
                <a:latin typeface="+mj-lt"/>
              </a:rPr>
              <a:t>.</a:t>
            </a:r>
            <a:r>
              <a:rPr lang="vi-VN" sz="3200" dirty="0" smtClean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Biểu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hiện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phải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của</a:t>
            </a:r>
            <a:r>
              <a:rPr lang="vi-VN" sz="3200" dirty="0">
                <a:latin typeface="+mj-lt"/>
              </a:rPr>
              <a:t> xu thế toàn cầu </a:t>
            </a:r>
            <a:r>
              <a:rPr lang="vi-VN" sz="3200" dirty="0" smtClean="0">
                <a:latin typeface="+mj-lt"/>
              </a:rPr>
              <a:t>hóa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32" y="2422688"/>
            <a:ext cx="882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232" y="3083768"/>
            <a:ext cx="913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13" y="3930134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trì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84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33400"/>
            <a:ext cx="8915400" cy="338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6457950" algn="l"/>
              </a:tabLst>
            </a:pP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smtClean="0">
                <a:latin typeface="Times New Roman"/>
                <a:ea typeface="Calibri"/>
                <a:cs typeface="Times New Roman"/>
              </a:rPr>
              <a:t>9.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Thách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lớn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nhất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Nam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mặt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xu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thế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toàn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cầu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hóa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là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tabLst>
                <a:tab pos="645795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chênh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lệch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về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dân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tham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gia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hội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nhập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tabLst>
                <a:tab pos="645795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B.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cạnh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tranh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khốc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liệt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tư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̀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thi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̣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trường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quốc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tabLst>
                <a:tab pos="645795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C.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bình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đẳng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hệ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quốc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tế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0000"/>
              </a:lnSpc>
              <a:tabLst>
                <a:tab pos="6457950" algn="l"/>
              </a:tabLst>
            </a:pPr>
            <a:r>
              <a:rPr lang="en-US" sz="2800" dirty="0">
                <a:latin typeface="Times New Roman"/>
                <a:ea typeface="Calibri"/>
                <a:cs typeface="Times New Roman"/>
              </a:rPr>
              <a:t>D.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quản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lí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sử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chưa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vốn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bên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2800" dirty="0"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84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68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toàn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là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mất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bản sắc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dân 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biến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47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gen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Cừu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Đôli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" y="990600"/>
            <a:ext cx="3785341" cy="44761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52" y="990600"/>
            <a:ext cx="4631515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472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8792154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794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ải xuống (6)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9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28724"/>
            <a:ext cx="4762500" cy="4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9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polime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5" y="1295400"/>
            <a:ext cx="4005262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" y="1295400"/>
            <a:ext cx="4716791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81782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95400"/>
            <a:ext cx="51054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1295400"/>
            <a:ext cx="343378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54311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Internet        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1371600"/>
            <a:ext cx="4381500" cy="449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1371600"/>
            <a:ext cx="453177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81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1036</Words>
  <Application>Microsoft Office PowerPoint</Application>
  <PresentationFormat>On-screen Show (4:3)</PresentationFormat>
  <Paragraphs>153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Chương VI:  CÁCH MẠNG KHOA HỌC CÔNG NGHỆ VÀ XU THẾ TOÀN CẦU HÓA</vt:lpstr>
      <vt:lpstr>PowerPoint Presentation</vt:lpstr>
      <vt:lpstr>I. Cuộc cách mạng khoa học – công nghệ</vt:lpstr>
      <vt:lpstr>PowerPoint Presentation</vt:lpstr>
      <vt:lpstr>Những công cụ sản xuất mới</vt:lpstr>
      <vt:lpstr>Những nguồn năng lượng mới</vt:lpstr>
      <vt:lpstr>Những vật liệu mới</vt:lpstr>
      <vt:lpstr>Công nghệ sinh học</vt:lpstr>
      <vt:lpstr>Thông tin liên lạc và giao thông vận tải</vt:lpstr>
      <vt:lpstr>Chinh phục vũ trụ  Nhà du hành Vũ trụ  Neil Armstrong cùng chuyến bay Apolo 11</vt:lpstr>
      <vt:lpstr>Vệ tinh Vinasat 2</vt:lpstr>
      <vt:lpstr>* Tác động: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1. Quốc gia khởi đầu cuộc cách mạng khoa học-kĩ thuật hiện đại là</vt:lpstr>
      <vt:lpstr>Câu  2. Nguồn gốc của Cuộc cách mạng khoa học – kĩ thuật hiện đại là  </vt:lpstr>
      <vt:lpstr>Câu 3. Đặc điểm lớn nhất của cách mạng hoa học – công nghệ là</vt:lpstr>
      <vt:lpstr>Câu 4. Cuộc cách mạng khoa học – kĩ thuật hiện đại được gọi là cách mạng khoa hoc – công nghệ vì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2018-10-06T23:02:24Z</dcterms:created>
  <dcterms:modified xsi:type="dcterms:W3CDTF">2018-10-07T22:55:55Z</dcterms:modified>
</cp:coreProperties>
</file>